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 id="2147483704" r:id="rId5"/>
  </p:sldMasterIdLst>
  <p:notesMasterIdLst>
    <p:notesMasterId r:id="rId36"/>
  </p:notesMasterIdLst>
  <p:sldIdLst>
    <p:sldId id="439" r:id="rId6"/>
    <p:sldId id="283" r:id="rId7"/>
    <p:sldId id="393" r:id="rId8"/>
    <p:sldId id="377" r:id="rId9"/>
    <p:sldId id="401" r:id="rId10"/>
    <p:sldId id="400" r:id="rId11"/>
    <p:sldId id="440" r:id="rId12"/>
    <p:sldId id="394" r:id="rId13"/>
    <p:sldId id="376" r:id="rId14"/>
    <p:sldId id="382" r:id="rId15"/>
    <p:sldId id="426" r:id="rId16"/>
    <p:sldId id="389" r:id="rId17"/>
    <p:sldId id="386" r:id="rId18"/>
    <p:sldId id="388" r:id="rId19"/>
    <p:sldId id="427" r:id="rId20"/>
    <p:sldId id="391" r:id="rId21"/>
    <p:sldId id="441" r:id="rId22"/>
    <p:sldId id="428" r:id="rId23"/>
    <p:sldId id="378" r:id="rId24"/>
    <p:sldId id="404" r:id="rId25"/>
    <p:sldId id="398" r:id="rId26"/>
    <p:sldId id="405" r:id="rId27"/>
    <p:sldId id="395" r:id="rId28"/>
    <p:sldId id="437" r:id="rId29"/>
    <p:sldId id="434" r:id="rId30"/>
    <p:sldId id="438" r:id="rId31"/>
    <p:sldId id="425" r:id="rId32"/>
    <p:sldId id="429" r:id="rId33"/>
    <p:sldId id="433" r:id="rId34"/>
    <p:sldId id="278" r:id="rId3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23" d="100"/>
          <a:sy n="123" d="100"/>
        </p:scale>
        <p:origin x="-1224"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Shape 148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490" name="Shape 1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28</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29</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45"/>
        <p:cNvGrpSpPr/>
        <p:nvPr/>
      </p:nvGrpSpPr>
      <p:grpSpPr>
        <a:xfrm>
          <a:off x="0" y="0"/>
          <a:ext cx="0" cy="0"/>
          <a:chOff x="0" y="0"/>
          <a:chExt cx="0" cy="0"/>
        </a:xfrm>
      </p:grpSpPr>
      <p:sp>
        <p:nvSpPr>
          <p:cNvPr id="146" name="Shape 14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47" name="Shape 147"/>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8" name="Shape 148"/>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342900" marR="0" lvl="0" indent="-342900" algn="l" rtl="0">
              <a:spcBef>
                <a:spcPts val="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285750" algn="l" rtl="0">
              <a:spcBef>
                <a:spcPts val="0"/>
              </a:spcBef>
              <a:buClr>
                <a:schemeClr val="dk1"/>
              </a:buClr>
              <a:buFont typeface="Arial"/>
              <a:buNone/>
              <a:defRPr sz="2800" b="0" i="0" u="none" strike="noStrike" cap="none">
                <a:solidFill>
                  <a:schemeClr val="dk1"/>
                </a:solidFill>
                <a:latin typeface="Arial"/>
                <a:ea typeface="Arial"/>
                <a:cs typeface="Arial"/>
                <a:sym typeface="Arial"/>
              </a:defRPr>
            </a:lvl2pPr>
            <a:lvl3pPr marL="1143000" marR="0" lvl="2" indent="-228600" algn="l" rtl="0">
              <a:spcBef>
                <a:spcPts val="0"/>
              </a:spcBef>
              <a:buClr>
                <a:schemeClr val="dk1"/>
              </a:buClr>
              <a:buFont typeface="Arial"/>
              <a:buNone/>
              <a:defRPr sz="2400" b="0" i="0" u="none" strike="noStrike" cap="none">
                <a:solidFill>
                  <a:schemeClr val="dk1"/>
                </a:solidFill>
                <a:latin typeface="Arial"/>
                <a:ea typeface="Arial"/>
                <a:cs typeface="Arial"/>
                <a:sym typeface="Arial"/>
              </a:defRPr>
            </a:lvl3pPr>
            <a:lvl4pPr marL="1600200" marR="0" lvl="3"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4pPr>
            <a:lvl5pPr marL="2057400" marR="0" lvl="4"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5pPr>
            <a:lvl6pPr marL="2514600" marR="0" lvl="5"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6pPr>
            <a:lvl7pPr marL="2971800" marR="0" lvl="6"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7pPr>
            <a:lvl8pPr marL="3429000" marR="0" lvl="7"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8pPr>
            <a:lvl9pPr marL="3886200" marR="0" lvl="8"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49" name="Shape 149"/>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extLst>
      <p:ext uri="{BB962C8B-B14F-4D97-AF65-F5344CB8AC3E}">
        <p14:creationId xmlns:p14="http://schemas.microsoft.com/office/powerpoint/2010/main" val="394378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1186504793"/>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466862755"/>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714773946"/>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defTabSz="457200"/>
            <a:endParaRPr sz="1800" kern="1200">
              <a:solidFill>
                <a:prstClr val="white"/>
              </a:solidFill>
            </a:endParaRPr>
          </a:p>
        </p:txBody>
      </p:sp>
    </p:spTree>
    <p:extLst>
      <p:ext uri="{BB962C8B-B14F-4D97-AF65-F5344CB8AC3E}">
        <p14:creationId xmlns:p14="http://schemas.microsoft.com/office/powerpoint/2010/main" val="2113752047"/>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29656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923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28123555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893047"/>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1821172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034317036"/>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204543432"/>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279406984"/>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defTabSz="457200"/>
            <a:endParaRPr sz="1800" kern="1200">
              <a:solidFill>
                <a:prstClr val="white"/>
              </a:solidFil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703900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pPr defTabSz="457200"/>
            <a:r>
              <a:rPr lang="en-US" kern="1200" dirty="0" smtClean="0">
                <a:solidFill>
                  <a:prstClr val="white">
                    <a:lumMod val="75000"/>
                  </a:prstClr>
                </a:solidFill>
              </a:rPr>
              <a:t>©2015 Apigee. All Rights Reserved. </a:t>
            </a:r>
            <a:endParaRPr lang="en-US" kern="1200" dirty="0">
              <a:solidFill>
                <a:prstClr val="white">
                  <a:lumMod val="75000"/>
                </a:prstClr>
              </a:solidFill>
            </a:endParaRPr>
          </a:p>
        </p:txBody>
      </p:sp>
    </p:spTree>
    <p:extLst>
      <p:ext uri="{BB962C8B-B14F-4D97-AF65-F5344CB8AC3E}">
        <p14:creationId xmlns:p14="http://schemas.microsoft.com/office/powerpoint/2010/main" val="211457429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4060059302"/>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3191837099"/>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316141028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35290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5.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3.xml"/><Relationship Id="rId9" Type="http://schemas.openxmlformats.org/officeDocument/2006/relationships/image" Target="../media/image7.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theme" Target="../theme/theme4.xml"/><Relationship Id="rId9" Type="http://schemas.openxmlformats.org/officeDocument/2006/relationships/image" Target="../media/image7.png"/><Relationship Id="rId1" Type="http://schemas.openxmlformats.org/officeDocument/2006/relationships/slideLayout" Target="../slideLayouts/slideLayout36.xml"/><Relationship Id="rId2"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theme" Target="../theme/theme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81" r:id="rId11"/>
    <p:sldLayoutId id="2147483701" r:id="rId12"/>
    <p:sldLayoutId id="2147483703" r:id="rId13"/>
    <p:sldLayoutId id="2147483723"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pPr defTabSz="457200"/>
            <a:fld id="{602A933A-CCB3-5F4E-BECE-55F24E394E11}" type="slidenum">
              <a:rPr lang="en-US" kern="1200" smtClean="0">
                <a:solidFill>
                  <a:prstClr val="black">
                    <a:tint val="75000"/>
                  </a:prstClr>
                </a:solidFill>
                <a:ea typeface="+mn-ea"/>
                <a:cs typeface="+mn-cs"/>
              </a:rPr>
              <a:pPr defTabSz="457200"/>
              <a:t>‹#›</a:t>
            </a:fld>
            <a:endParaRPr lang="en-US" kern="1200">
              <a:solidFill>
                <a:prstClr val="black">
                  <a:tint val="75000"/>
                </a:prstClr>
              </a:solidFill>
              <a:ea typeface="+mn-ea"/>
              <a:cs typeface="+mn-cs"/>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defTabSz="457200"/>
            <a:r>
              <a:rPr lang="en-US" sz="600" kern="1200" dirty="0" smtClean="0">
                <a:solidFill>
                  <a:prstClr val="black">
                    <a:lumMod val="65000"/>
                    <a:lumOff val="35000"/>
                  </a:prstClr>
                </a:solidFill>
                <a:latin typeface="Helvetica Neue"/>
                <a:ea typeface="Helvetica Neue"/>
                <a:cs typeface="Helvetica Neue"/>
                <a:sym typeface="Helvetica Neue"/>
              </a:rPr>
              <a:t>© </a:t>
            </a:r>
            <a:r>
              <a:rPr lang="en-US" sz="600" kern="1200" dirty="0" smtClean="0">
                <a:solidFill>
                  <a:prstClr val="black">
                    <a:lumMod val="65000"/>
                    <a:lumOff val="35000"/>
                  </a:prstClr>
                </a:solidFill>
                <a:ea typeface="+mn-ea"/>
              </a:rPr>
              <a:t>Copyright 2016 Pivotal Software Inc. All rights reserved</a:t>
            </a:r>
          </a:p>
        </p:txBody>
      </p:sp>
    </p:spTree>
    <p:extLst>
      <p:ext uri="{BB962C8B-B14F-4D97-AF65-F5344CB8AC3E}">
        <p14:creationId xmlns:p14="http://schemas.microsoft.com/office/powerpoint/2010/main" val="266358160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Aft>
                <a:spcPts val="1200"/>
              </a:spcAft>
              <a:buNone/>
            </a:pPr>
            <a:r>
              <a:rPr lang="en-US" sz="1800" b="1" spc="-100" dirty="0">
                <a:solidFill>
                  <a:schemeClr val="bg1"/>
                </a:solidFill>
                <a:effectLst>
                  <a:outerShdw blurRad="50800" dist="38100" dir="5400000" algn="t" rotWithShape="0">
                    <a:prstClr val="black">
                      <a:alpha val="40000"/>
                    </a:prstClr>
                  </a:outerShdw>
                </a:effectLst>
                <a:cs typeface="Arial"/>
              </a:rPr>
              <a:t>Cloud Native </a:t>
            </a:r>
            <a:r>
              <a:rPr lang="en-US" sz="1800" b="1" spc="-100" dirty="0">
                <a:solidFill>
                  <a:schemeClr val="bg1"/>
                </a:solidFill>
                <a:effectLst>
                  <a:outerShdw blurRad="50800" dist="38100" dir="5400000" algn="t" rotWithShape="0">
                    <a:prstClr val="black">
                      <a:alpha val="40000"/>
                    </a:prstClr>
                  </a:outerShdw>
                </a:effectLst>
              </a:rPr>
              <a:t>Architectures and Frameworks</a:t>
            </a:r>
            <a:endParaRPr lang="en-US" sz="1800" b="1" spc="-100" dirty="0">
              <a:solidFill>
                <a:schemeClr val="bg1"/>
              </a:solidFill>
              <a:effectLst>
                <a:outerShdw blurRad="50800" dist="38100" dir="5400000" algn="t" rotWithShape="0">
                  <a:prstClr val="black">
                    <a:alpha val="40000"/>
                  </a:prstClr>
                </a:outerShdw>
              </a:effectLst>
              <a:cs typeface="Arial"/>
            </a:endParaRPr>
          </a:p>
        </p:txBody>
      </p:sp>
      <p:pic>
        <p:nvPicPr>
          <p:cNvPr id="11" name="Picture 10" descr="PivotalCloudFoundry-Logo-Horizontal-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32850426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pic>
        <p:nvPicPr>
          <p:cNvPr id="4" name="Picture 3"/>
          <p:cNvPicPr>
            <a:picLocks noChangeAspect="1"/>
          </p:cNvPicPr>
          <p:nvPr/>
        </p:nvPicPr>
        <p:blipFill>
          <a:blip r:embed="rId4"/>
          <a:stretch>
            <a:fillRect/>
          </a:stretch>
        </p:blipFill>
        <p:spPr>
          <a:xfrm>
            <a:off x="0" y="3913449"/>
            <a:ext cx="3520831" cy="669955"/>
          </a:xfrm>
          <a:prstGeom prst="rect">
            <a:avLst/>
          </a:prstGeom>
        </p:spPr>
      </p:pic>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rgbClr val="FF0000"/>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rgbClr val="FFFFFF"/>
                </a:solidFill>
              </a:rPr>
              <a:t>Backing Services</a:t>
            </a:r>
            <a:endParaRPr lang="en-US" sz="1600" dirty="0">
              <a:solidFill>
                <a:srgbClr val="FFFFFF"/>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rgbClr val="FF0000"/>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rgbClr val="FF0000"/>
                </a:solidFill>
              </a:rPr>
              <a:t>Logs</a:t>
            </a:r>
          </a:p>
          <a:p>
            <a:pPr marL="342900" indent="-342900">
              <a:buFont typeface="+mj-lt"/>
              <a:buAutoNum type="arabicPeriod"/>
            </a:pPr>
            <a:r>
              <a:rPr lang="en-US" sz="1600" dirty="0" smtClean="0">
                <a:solidFill>
                  <a:srgbClr val="FF0000"/>
                </a:solidFill>
              </a:rPr>
              <a:t>Admin processes</a:t>
            </a:r>
            <a:endParaRPr lang="en-US" sz="1600" dirty="0">
              <a:solidFill>
                <a:srgbClr val="FF0000"/>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spcBef>
                <a:spcPts val="0"/>
              </a:spcBef>
              <a:buClr>
                <a:schemeClr val="accent1"/>
              </a:buClr>
              <a:buSzPct val="25000"/>
              <a:buFont typeface="Arial"/>
              <a:buNone/>
            </a:pPr>
            <a:r>
              <a:rPr lang="en" sz="2800" b="1" i="0" u="none" strike="noStrike" cap="none">
                <a:solidFill>
                  <a:schemeClr val="accent1"/>
                </a:solidFill>
                <a:latin typeface="Arial"/>
                <a:ea typeface="Arial"/>
                <a:cs typeface="Arial"/>
                <a:sym typeface="Arial"/>
              </a:rPr>
              <a:t>A Brownfield Maturity Model</a:t>
            </a:r>
          </a:p>
        </p:txBody>
      </p:sp>
      <p:sp>
        <p:nvSpPr>
          <p:cNvPr id="1493" name="Shape 1493"/>
          <p:cNvSpPr/>
          <p:nvPr/>
        </p:nvSpPr>
        <p:spPr>
          <a:xfrm>
            <a:off x="365759" y="811885"/>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i="0" u="none" strike="noStrike" cap="none">
                <a:solidFill>
                  <a:schemeClr val="lt1"/>
                </a:solidFill>
                <a:latin typeface="Calibri"/>
                <a:ea typeface="Calibri"/>
                <a:cs typeface="Calibri"/>
                <a:sym typeface="Calibri"/>
              </a:rPr>
              <a:t>  4. CLOUD NATIVE</a:t>
            </a:r>
          </a:p>
        </p:txBody>
      </p:sp>
      <p:sp>
        <p:nvSpPr>
          <p:cNvPr id="1494" name="Shape 1494"/>
          <p:cNvSpPr/>
          <p:nvPr/>
        </p:nvSpPr>
        <p:spPr>
          <a:xfrm>
            <a:off x="365759" y="1835016"/>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a:solidFill>
                  <a:schemeClr val="lt1"/>
                </a:solidFill>
                <a:latin typeface="Calibri"/>
                <a:ea typeface="Calibri"/>
                <a:cs typeface="Calibri"/>
                <a:sym typeface="Calibri"/>
              </a:rPr>
              <a:t>  3. CLOUD RESILIENT</a:t>
            </a:r>
          </a:p>
        </p:txBody>
      </p:sp>
      <p:sp>
        <p:nvSpPr>
          <p:cNvPr id="1495" name="Shape 1495"/>
          <p:cNvSpPr/>
          <p:nvPr/>
        </p:nvSpPr>
        <p:spPr>
          <a:xfrm>
            <a:off x="365759" y="2858148"/>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a:solidFill>
                  <a:schemeClr val="lt1"/>
                </a:solidFill>
                <a:latin typeface="Calibri"/>
                <a:ea typeface="Calibri"/>
                <a:cs typeface="Calibri"/>
                <a:sym typeface="Calibri"/>
              </a:rPr>
              <a:t>  2. CLOUD FRIENDLY</a:t>
            </a:r>
          </a:p>
        </p:txBody>
      </p:sp>
      <p:sp>
        <p:nvSpPr>
          <p:cNvPr id="1496" name="Shape 1496"/>
          <p:cNvSpPr/>
          <p:nvPr/>
        </p:nvSpPr>
        <p:spPr>
          <a:xfrm>
            <a:off x="365759" y="3881280"/>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a:solidFill>
                  <a:schemeClr val="lt1"/>
                </a:solidFill>
                <a:latin typeface="Calibri"/>
                <a:ea typeface="Calibri"/>
                <a:cs typeface="Calibri"/>
                <a:sym typeface="Calibri"/>
              </a:rPr>
              <a:t>  1. CLOUD READY</a:t>
            </a:r>
          </a:p>
        </p:txBody>
      </p:sp>
      <p:sp>
        <p:nvSpPr>
          <p:cNvPr id="1497" name="Shape 1497"/>
          <p:cNvSpPr/>
          <p:nvPr/>
        </p:nvSpPr>
        <p:spPr>
          <a:xfrm>
            <a:off x="2418461" y="811885"/>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Microservice Architecture and Principals</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API First Design</a:t>
            </a:r>
          </a:p>
        </p:txBody>
      </p:sp>
      <p:sp>
        <p:nvSpPr>
          <p:cNvPr id="1498" name="Shape 1498"/>
          <p:cNvSpPr/>
          <p:nvPr/>
        </p:nvSpPr>
        <p:spPr>
          <a:xfrm>
            <a:off x="2418460" y="1836616"/>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Design for failure</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Apps unaffected by dependent service failure</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Proactive testing for failure</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Metrics and Monitoring baked-in</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Cloud Agnostic runtime implementation</a:t>
            </a:r>
          </a:p>
        </p:txBody>
      </p:sp>
      <p:sp>
        <p:nvSpPr>
          <p:cNvPr id="1499" name="Shape 1499"/>
          <p:cNvSpPr/>
          <p:nvPr/>
        </p:nvSpPr>
        <p:spPr>
          <a:xfrm>
            <a:off x="2418459" y="2861348"/>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Adherence with 12-Factor App principals*</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Horizontally scalable</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Leverage platform for HA</a:t>
            </a:r>
          </a:p>
        </p:txBody>
      </p:sp>
      <p:sp>
        <p:nvSpPr>
          <p:cNvPr id="1500" name="Shape 1500"/>
          <p:cNvSpPr/>
          <p:nvPr/>
        </p:nvSpPr>
        <p:spPr>
          <a:xfrm>
            <a:off x="2418459" y="3886078"/>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No file-system requirements or uses S3 API</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Self contained app</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Platform managed ports and addressing</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Consume off platform services using platform semantics</a:t>
            </a:r>
          </a:p>
        </p:txBody>
      </p:sp>
      <p:sp>
        <p:nvSpPr>
          <p:cNvPr id="1501" name="Shape 1501"/>
          <p:cNvSpPr txBox="1"/>
          <p:nvPr/>
        </p:nvSpPr>
        <p:spPr>
          <a:xfrm>
            <a:off x="282012" y="4836292"/>
            <a:ext cx="6894900" cy="276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bg1"/>
                </a:solidFill>
                <a:latin typeface="Calibri"/>
                <a:ea typeface="Calibri"/>
                <a:cs typeface="Calibri"/>
                <a:sym typeface="Calibri"/>
              </a:rPr>
              <a:t>* We believe there are more like 15 “factors” that exemplify a true, “Cloud Native” application… more later</a:t>
            </a:r>
          </a:p>
        </p:txBody>
      </p:sp>
      <p:sp>
        <p:nvSpPr>
          <p:cNvPr id="1502" name="Shape 1502"/>
          <p:cNvSpPr/>
          <p:nvPr/>
        </p:nvSpPr>
        <p:spPr>
          <a:xfrm>
            <a:off x="6171771" y="4045478"/>
            <a:ext cx="2606400" cy="585900"/>
          </a:xfrm>
          <a:prstGeom prst="bracePair">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dirty="0">
                <a:solidFill>
                  <a:srgbClr val="FFFFFF"/>
                </a:solidFill>
                <a:latin typeface="Calibri"/>
                <a:ea typeface="Calibri"/>
                <a:cs typeface="Calibri"/>
                <a:sym typeface="Calibri"/>
              </a:rPr>
              <a:t>4 to 7 of the Factors </a:t>
            </a:r>
            <a:r>
              <a:rPr lang="en" sz="1600" b="1" dirty="0">
                <a:solidFill>
                  <a:srgbClr val="FFFFFF"/>
                </a:solidFill>
                <a:latin typeface="Calibri"/>
                <a:ea typeface="Calibri"/>
                <a:cs typeface="Calibri"/>
                <a:sym typeface="Calibri"/>
              </a:rPr>
              <a:t>= Runs on Pivotal Cloud Foundry</a:t>
            </a:r>
          </a:p>
        </p:txBody>
      </p:sp>
      <p:sp>
        <p:nvSpPr>
          <p:cNvPr id="1503" name="Shape 1503"/>
          <p:cNvSpPr/>
          <p:nvPr/>
        </p:nvSpPr>
        <p:spPr>
          <a:xfrm>
            <a:off x="6171771" y="2367184"/>
            <a:ext cx="2606400" cy="1405500"/>
          </a:xfrm>
          <a:prstGeom prst="bracePair">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dirty="0">
                <a:solidFill>
                  <a:srgbClr val="FFFFFF"/>
                </a:solidFill>
                <a:latin typeface="Calibri"/>
                <a:ea typeface="Calibri"/>
                <a:cs typeface="Calibri"/>
                <a:sym typeface="Calibri"/>
              </a:rPr>
              <a:t>12-Factors + Advanced Platform Automation </a:t>
            </a:r>
          </a:p>
          <a:p>
            <a:pPr marL="0" marR="0" lvl="0" indent="0" algn="ctr" rtl="0">
              <a:spcBef>
                <a:spcPts val="0"/>
              </a:spcBef>
              <a:buSzPct val="25000"/>
              <a:buNone/>
            </a:pPr>
            <a:r>
              <a:rPr lang="en" sz="1600" b="1" dirty="0">
                <a:solidFill>
                  <a:srgbClr val="FFFFFF"/>
                </a:solidFill>
                <a:latin typeface="Calibri"/>
                <a:ea typeface="Calibri"/>
                <a:cs typeface="Calibri"/>
                <a:sym typeface="Calibri"/>
              </a:rPr>
              <a:t>= Runs Well on Pivotal Cloud Foundry</a:t>
            </a:r>
          </a:p>
        </p:txBody>
      </p:sp>
      <p:sp>
        <p:nvSpPr>
          <p:cNvPr id="1504" name="Shape 1504"/>
          <p:cNvSpPr/>
          <p:nvPr/>
        </p:nvSpPr>
        <p:spPr>
          <a:xfrm>
            <a:off x="6171771" y="811887"/>
            <a:ext cx="2606400" cy="1282500"/>
          </a:xfrm>
          <a:prstGeom prst="bracePair">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dirty="0">
                <a:solidFill>
                  <a:srgbClr val="FFFFFF"/>
                </a:solidFill>
                <a:latin typeface="Calibri"/>
                <a:ea typeface="Calibri"/>
                <a:cs typeface="Calibri"/>
                <a:sym typeface="Calibri"/>
              </a:rPr>
              <a:t>Spring Boot, Cloud and Data Flow; product teams and native Microservices (App + Data)</a:t>
            </a:r>
          </a:p>
          <a:p>
            <a:pPr marL="0" marR="0" lvl="0" indent="0" algn="ctr" rtl="0">
              <a:spcBef>
                <a:spcPts val="0"/>
              </a:spcBef>
              <a:buSzPct val="25000"/>
              <a:buNone/>
            </a:pPr>
            <a:r>
              <a:rPr lang="en" sz="1600" b="1" dirty="0">
                <a:solidFill>
                  <a:srgbClr val="FFFFFF"/>
                </a:solidFill>
                <a:latin typeface="Calibri"/>
                <a:ea typeface="Calibri"/>
                <a:cs typeface="Calibri"/>
                <a:sym typeface="Calibri"/>
              </a:rPr>
              <a:t>= Agile Enterprise</a:t>
            </a:r>
          </a:p>
        </p:txBody>
      </p:sp>
    </p:spTree>
    <p:extLst>
      <p:ext uri="{BB962C8B-B14F-4D97-AF65-F5344CB8AC3E}">
        <p14:creationId xmlns:p14="http://schemas.microsoft.com/office/powerpoint/2010/main" val="14715172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24</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rgbClr val="FFFFFF"/>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rgbClr val="FFFFFF"/>
                </a:solidFill>
                <a:ea typeface="Arial"/>
                <a:cs typeface="Arial"/>
              </a:rPr>
              <a:t>Configuration </a:t>
            </a:r>
            <a:r>
              <a:rPr lang="en" sz="1800" dirty="0" smtClean="0">
                <a:solidFill>
                  <a:srgbClr val="FFFFFF"/>
                </a:solidFill>
                <a:ea typeface="Arial"/>
                <a:cs typeface="Arial"/>
              </a:rPr>
              <a:t>Management</a:t>
            </a:r>
            <a:endParaRPr lang="en-US" sz="1800" dirty="0" smtClean="0">
              <a:solidFill>
                <a:srgbClr val="FFFFFF"/>
              </a:solidFill>
              <a:latin typeface="Arial"/>
              <a:ea typeface="Arial"/>
              <a:cs typeface="Arial"/>
            </a:endParaRPr>
          </a:p>
          <a:p>
            <a:pPr marL="800100" lvl="1" indent="-292100">
              <a:spcBef>
                <a:spcPts val="320"/>
              </a:spcBef>
              <a:buClr>
                <a:srgbClr val="139487"/>
              </a:buClr>
              <a:buSzPct val="100000"/>
            </a:pPr>
            <a:r>
              <a:rPr lang="en" sz="1800" dirty="0" smtClean="0">
                <a:solidFill>
                  <a:srgbClr val="FFFFFF"/>
                </a:solidFill>
                <a:latin typeface="Arial"/>
                <a:ea typeface="Arial"/>
                <a:cs typeface="Arial"/>
              </a:rPr>
              <a:t>Service Discovery</a:t>
            </a:r>
            <a:endParaRPr lang="en-US" sz="1800" dirty="0" smtClean="0">
              <a:solidFill>
                <a:srgbClr val="FFFFFF"/>
              </a:solidFill>
              <a:latin typeface="Arial"/>
              <a:ea typeface="Arial"/>
              <a:cs typeface="Arial"/>
            </a:endParaRPr>
          </a:p>
          <a:p>
            <a:pPr marL="800100" lvl="1" indent="-292100">
              <a:spcBef>
                <a:spcPts val="320"/>
              </a:spcBef>
              <a:buClr>
                <a:srgbClr val="139487"/>
              </a:buClr>
              <a:buSzPct val="100000"/>
            </a:pPr>
            <a:r>
              <a:rPr lang="en-US" sz="1800" dirty="0" smtClean="0">
                <a:solidFill>
                  <a:srgbClr val="FFFFFF"/>
                </a:solidFill>
                <a:ea typeface="Arial"/>
                <a:cs typeface="Arial"/>
              </a:rPr>
              <a:t>Routing &amp; Load Balancing</a:t>
            </a:r>
            <a:endParaRPr lang="en" sz="1800" dirty="0">
              <a:solidFill>
                <a:srgbClr val="FFFFFF"/>
              </a:solidFill>
              <a:latin typeface="Arial"/>
              <a:ea typeface="Arial"/>
              <a:cs typeface="Arial"/>
            </a:endParaRPr>
          </a:p>
          <a:p>
            <a:pPr marL="800100" lvl="1" indent="-292100">
              <a:spcBef>
                <a:spcPts val="320"/>
              </a:spcBef>
              <a:buClr>
                <a:srgbClr val="139487"/>
              </a:buClr>
              <a:buSzPct val="100000"/>
            </a:pPr>
            <a:r>
              <a:rPr lang="en" sz="1800" dirty="0" smtClean="0">
                <a:solidFill>
                  <a:srgbClr val="FFFFFF"/>
                </a:solidFill>
                <a:latin typeface="Arial"/>
                <a:ea typeface="Arial"/>
                <a:cs typeface="Arial"/>
              </a:rPr>
              <a:t>Circuit </a:t>
            </a:r>
            <a:r>
              <a:rPr lang="en" sz="1800" dirty="0">
                <a:solidFill>
                  <a:srgbClr val="FFFFFF"/>
                </a:solidFill>
                <a:latin typeface="Arial"/>
                <a:ea typeface="Arial"/>
                <a:cs typeface="Arial"/>
              </a:rPr>
              <a:t>Breakers</a:t>
            </a:r>
          </a:p>
          <a:p>
            <a:pPr marL="800100" lvl="1" indent="-292100">
              <a:spcBef>
                <a:spcPts val="320"/>
              </a:spcBef>
              <a:buClr>
                <a:srgbClr val="139487"/>
              </a:buClr>
              <a:buSzPct val="100000"/>
            </a:pPr>
            <a:r>
              <a:rPr lang="en" sz="1800" dirty="0" smtClean="0">
                <a:solidFill>
                  <a:srgbClr val="FFFFFF"/>
                </a:solidFill>
                <a:latin typeface="Arial"/>
                <a:ea typeface="Arial"/>
                <a:cs typeface="Arial"/>
              </a:rPr>
              <a:t>Reverse </a:t>
            </a:r>
            <a:r>
              <a:rPr lang="en" sz="1800" dirty="0">
                <a:solidFill>
                  <a:srgbClr val="FFFFFF"/>
                </a:solidFill>
                <a:latin typeface="Arial"/>
                <a:ea typeface="Arial"/>
                <a:cs typeface="Arial"/>
              </a:rPr>
              <a:t>Proxies</a:t>
            </a:r>
          </a:p>
          <a:p>
            <a:pPr marL="800100" lvl="1" indent="-292100">
              <a:spcBef>
                <a:spcPts val="320"/>
              </a:spcBef>
              <a:buClr>
                <a:srgbClr val="139487"/>
              </a:buClr>
              <a:buSzPct val="100000"/>
            </a:pPr>
            <a:r>
              <a:rPr lang="en" sz="1800" dirty="0">
                <a:solidFill>
                  <a:srgbClr val="FFFFFF"/>
                </a:solidFill>
                <a:latin typeface="Arial"/>
                <a:ea typeface="Arial"/>
                <a:cs typeface="Arial"/>
              </a:rPr>
              <a:t>….and much more</a:t>
            </a:r>
          </a:p>
          <a:p>
            <a:pPr marL="228600" lvl="0" indent="-228600">
              <a:spcBef>
                <a:spcPts val="400"/>
              </a:spcBef>
              <a:buClr>
                <a:srgbClr val="139487"/>
              </a:buClr>
              <a:buSzPct val="100000"/>
            </a:pPr>
            <a:r>
              <a:rPr lang="en" sz="1800" dirty="0">
                <a:solidFill>
                  <a:srgbClr val="FFFFFF"/>
                </a:solidFill>
                <a:latin typeface="Arial"/>
                <a:ea typeface="Arial"/>
                <a:cs typeface="Arial"/>
              </a:rPr>
              <a:t>Security (encrypt, SSO, roles)</a:t>
            </a:r>
          </a:p>
          <a:p>
            <a:pPr marL="228600" lvl="0" indent="-228600">
              <a:spcBef>
                <a:spcPts val="400"/>
              </a:spcBef>
              <a:buClr>
                <a:srgbClr val="139487"/>
              </a:buClr>
              <a:buSzPct val="100000"/>
            </a:pPr>
            <a:r>
              <a:rPr lang="en" sz="1800" dirty="0">
                <a:solidFill>
                  <a:srgbClr val="FFFFFF"/>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
        <p:nvSpPr>
          <p:cNvPr id="8" name="Title 1"/>
          <p:cNvSpPr txBox="1">
            <a:spLocks/>
          </p:cNvSpPr>
          <p:nvPr/>
        </p:nvSpPr>
        <p:spPr>
          <a:xfrm>
            <a:off x="48247" y="48380"/>
            <a:ext cx="6666724"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 It takes a Cloud Native </a:t>
            </a:r>
          </a:p>
          <a:p>
            <a:r>
              <a:rPr lang="en-US" sz="3200" dirty="0" smtClean="0">
                <a:solidFill>
                  <a:schemeClr val="accent1"/>
                </a:solidFill>
              </a:rPr>
              <a:t> Application</a:t>
            </a:r>
            <a:r>
              <a:rPr lang="en-US" sz="3200" dirty="0" smtClean="0">
                <a:solidFill>
                  <a:schemeClr val="accent1">
                    <a:lumMod val="75000"/>
                  </a:schemeClr>
                </a:solidFill>
              </a:rPr>
              <a:t> </a:t>
            </a:r>
            <a:r>
              <a:rPr lang="en-US" sz="3200" dirty="0" smtClean="0">
                <a:solidFill>
                  <a:schemeClr val="accent1"/>
                </a:solidFill>
              </a:rPr>
              <a:t>Framework</a:t>
            </a:r>
            <a:endParaRPr lang="en-US" sz="3200" dirty="0">
              <a:solidFill>
                <a:schemeClr val="accent1"/>
              </a:solidFill>
            </a:endParaRPr>
          </a:p>
        </p:txBody>
      </p:sp>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And a 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FFFFFF"/>
                </a:solidFill>
                <a:uFill>
                  <a:solidFill>
                    <a:srgbClr val="008881"/>
                  </a:solidFill>
                </a:uFill>
              </a:rPr>
              <a:t>Rapid </a:t>
            </a:r>
            <a:r>
              <a:rPr lang="en-US" sz="1800" dirty="0" smtClean="0">
                <a:solidFill>
                  <a:srgbClr val="FFFFFF"/>
                </a:solidFill>
                <a:uFill>
                  <a:solidFill>
                    <a:srgbClr val="008881"/>
                  </a:solidFill>
                </a:uFill>
              </a:rPr>
              <a:t>Provisioning of infrastructure components</a:t>
            </a:r>
            <a:endParaRPr lang="en-US" sz="1800" dirty="0">
              <a:solidFill>
                <a:srgbClr val="FFFFFF"/>
              </a:solidFill>
              <a:uFill>
                <a:solidFill>
                  <a:srgbClr val="008881"/>
                </a:solidFill>
              </a:uFill>
            </a:endParaRPr>
          </a:p>
          <a:p>
            <a:pPr marL="233363" indent="-233363"/>
            <a:r>
              <a:rPr lang="en-US" sz="1800" dirty="0">
                <a:solidFill>
                  <a:srgbClr val="FFFFFF"/>
                </a:solidFill>
                <a:uFill>
                  <a:solidFill>
                    <a:srgbClr val="008881"/>
                  </a:solidFill>
                </a:uFill>
              </a:rPr>
              <a:t>Rapid Application Deployment &amp; Management</a:t>
            </a:r>
          </a:p>
          <a:p>
            <a:pPr marL="233363" indent="-233363"/>
            <a:r>
              <a:rPr lang="en-US" sz="1800" dirty="0" smtClean="0">
                <a:solidFill>
                  <a:srgbClr val="FFFFFF"/>
                </a:solidFill>
                <a:uFill>
                  <a:solidFill>
                    <a:srgbClr val="008881"/>
                  </a:solidFill>
                </a:uFill>
              </a:rPr>
              <a:t>Scales Horizontally</a:t>
            </a:r>
            <a:endParaRPr lang="en-US" sz="1800" dirty="0">
              <a:solidFill>
                <a:srgbClr val="FFFFFF"/>
              </a:solidFill>
              <a:uFill>
                <a:solidFill>
                  <a:srgbClr val="008881"/>
                </a:solidFill>
              </a:uFill>
            </a:endParaRPr>
          </a:p>
          <a:p>
            <a:pPr marL="233363" indent="-233363"/>
            <a:r>
              <a:rPr lang="en-US" sz="1800" dirty="0">
                <a:solidFill>
                  <a:srgbClr val="FFFFFF"/>
                </a:solidFill>
                <a:uFill>
                  <a:solidFill>
                    <a:srgbClr val="008881"/>
                  </a:solidFill>
                </a:uFill>
              </a:rPr>
              <a:t>Basic Monitoring, Logs &amp; Metrics</a:t>
            </a:r>
          </a:p>
          <a:p>
            <a:pPr marL="233363" indent="-233363"/>
            <a:r>
              <a:rPr lang="en-US" sz="1800" dirty="0">
                <a:solidFill>
                  <a:srgbClr val="FFFFFF"/>
                </a:solidFill>
                <a:uFill>
                  <a:solidFill>
                    <a:srgbClr val="008881"/>
                  </a:solidFill>
                </a:uFill>
              </a:rPr>
              <a:t>No-downtime platform upgrades</a:t>
            </a:r>
          </a:p>
          <a:p>
            <a:pPr marL="233363" indent="-233363"/>
            <a:r>
              <a:rPr lang="en-US" sz="1800" dirty="0">
                <a:solidFill>
                  <a:srgbClr val="FFFFFF"/>
                </a:solidFill>
                <a:uFill>
                  <a:solidFill>
                    <a:srgbClr val="008881"/>
                  </a:solidFill>
                </a:uFill>
              </a:rPr>
              <a:t>Dynamic load balancing and routing</a:t>
            </a:r>
          </a:p>
          <a:p>
            <a:pPr marL="233363" indent="-233363"/>
            <a:r>
              <a:rPr lang="en-US" sz="1800" dirty="0">
                <a:solidFill>
                  <a:srgbClr val="FFFFFF"/>
                </a:solidFill>
                <a:uFill>
                  <a:solidFill>
                    <a:srgbClr val="008881"/>
                  </a:solidFill>
                </a:uFill>
              </a:rPr>
              <a:t>Manage supporting services (data, messaging)</a:t>
            </a:r>
          </a:p>
          <a:p>
            <a:pPr marL="233363" indent="-233363"/>
            <a:r>
              <a:rPr lang="en-US" sz="1800" dirty="0">
                <a:solidFill>
                  <a:srgbClr val="FFFFFF"/>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 </a:t>
            </a:r>
            <a:endParaRPr lang="en-US" sz="2800" dirty="0">
              <a:solidFill>
                <a:schemeClr val="tx1">
                  <a:lumMod val="20000"/>
                  <a:lumOff val="80000"/>
                </a:schemeClr>
              </a:solidFill>
            </a:endParaRPr>
          </a:p>
          <a:p>
            <a:pPr marL="457200" lvl="1" indent="-457200">
              <a:lnSpc>
                <a:spcPct val="113000"/>
              </a:lnSpc>
              <a:buFont typeface="Arial"/>
              <a:buChar char="•"/>
            </a:pPr>
            <a:r>
              <a:rPr lang="en-US" sz="2800" dirty="0" smtClean="0">
                <a:solidFill>
                  <a:schemeClr val="tx1">
                    <a:lumMod val="20000"/>
                    <a:lumOff val="80000"/>
                  </a:schemeClr>
                </a:solidFill>
              </a:rPr>
              <a:t>Datacenter Abstraction – Multi-Cloud</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defTabSz="457200"/>
            <a:r>
              <a:rPr lang="en-US" sz="2800" kern="1200" dirty="0" smtClean="0">
                <a:solidFill>
                  <a:prstClr val="white"/>
                </a:solidFill>
                <a:ea typeface="+mn-ea"/>
              </a:rPr>
              <a:t>“</a:t>
            </a:r>
            <a:r>
              <a:rPr lang="en-US" sz="2400" kern="1200" dirty="0" smtClean="0">
                <a:solidFill>
                  <a:prstClr val="white"/>
                </a:solidFill>
                <a:ea typeface="+mn-ea"/>
              </a:rPr>
              <a:t>High performing organizations</a:t>
            </a:r>
            <a:r>
              <a:rPr lang="en-US" sz="2800" kern="1200" dirty="0" smtClean="0">
                <a:solidFill>
                  <a:prstClr val="white"/>
                </a:solidFill>
                <a:ea typeface="+mn-ea"/>
              </a:rPr>
              <a:t> </a:t>
            </a:r>
            <a:r>
              <a:rPr lang="en-US" sz="3200" b="1" kern="1200" dirty="0" smtClean="0">
                <a:solidFill>
                  <a:srgbClr val="55C3B0"/>
                </a:solidFill>
                <a:ea typeface="+mn-ea"/>
              </a:rPr>
              <a:t>do not trade off agility for safety. </a:t>
            </a:r>
          </a:p>
          <a:p>
            <a:pPr algn="ctr" defTabSz="457200"/>
            <a:endParaRPr lang="en-US" sz="2800" kern="1200" dirty="0" smtClean="0">
              <a:solidFill>
                <a:prstClr val="white"/>
              </a:solidFill>
              <a:ea typeface="+mn-ea"/>
            </a:endParaRPr>
          </a:p>
          <a:p>
            <a:pPr algn="ctr" defTabSz="457200"/>
            <a:r>
              <a:rPr lang="en-US" sz="2400" kern="1200" dirty="0" smtClean="0">
                <a:solidFill>
                  <a:prstClr val="white"/>
                </a:solidFill>
                <a:ea typeface="+mn-ea"/>
              </a:rPr>
              <a:t>In fact, high performance is characterized by consistent </a:t>
            </a:r>
            <a:r>
              <a:rPr lang="en-US" sz="3200" b="1" kern="1200" dirty="0">
                <a:solidFill>
                  <a:srgbClr val="55C3B0"/>
                </a:solidFill>
                <a:ea typeface="+mn-ea"/>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2436029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87650</TotalTime>
  <Words>1530</Words>
  <Application>Microsoft Macintosh PowerPoint</Application>
  <PresentationFormat>On-screen Show (16:9)</PresentationFormat>
  <Paragraphs>293</Paragraphs>
  <Slides>30</Slides>
  <Notes>29</Notes>
  <HiddenSlides>0</HiddenSlides>
  <MMClips>0</MMClips>
  <ScaleCrop>false</ScaleCrop>
  <HeadingPairs>
    <vt:vector size="4" baseType="variant">
      <vt:variant>
        <vt:lpstr>Theme</vt:lpstr>
      </vt:variant>
      <vt:variant>
        <vt:i4>5</vt:i4>
      </vt:variant>
      <vt:variant>
        <vt:lpstr>Slide Titles</vt:lpstr>
      </vt:variant>
      <vt:variant>
        <vt:i4>30</vt:i4>
      </vt:variant>
    </vt:vector>
  </HeadingPairs>
  <TitlesOfParts>
    <vt:vector size="35" baseType="lpstr">
      <vt:lpstr>Pivotal_interim_040113_template_</vt:lpstr>
      <vt:lpstr>Custom Theme</vt:lpstr>
      <vt:lpstr>Pivotal 2015Q4 Template</vt:lpstr>
      <vt:lpstr>1_Pivotal 2015Q4 Template</vt:lpstr>
      <vt:lpstr>2_Office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PowerPoint Presentation</vt:lpstr>
      <vt:lpstr>Characteristics of Cloud Native Architectures</vt:lpstr>
      <vt:lpstr>Enabling Continuous Delivery</vt:lpstr>
      <vt:lpstr>WaterScrumFall</vt:lpstr>
      <vt:lpstr>Conway’s Law</vt:lpstr>
      <vt:lpstr>Inverse Conway Maneuver Enable Continuous Delivery</vt:lpstr>
      <vt:lpstr>Enabling Continuous Delivery</vt:lpstr>
      <vt:lpstr>Characteristics of Cloud Native Architectures</vt:lpstr>
      <vt:lpstr>Twelve-Factor Apps</vt:lpstr>
      <vt:lpstr>A Brownfield Maturity Model</vt:lpstr>
      <vt:lpstr>Characteristics of Cloud Native Architectures</vt:lpstr>
      <vt:lpstr>Microservice: Definition</vt:lpstr>
      <vt:lpstr>A familiar Microservice example</vt:lpstr>
      <vt:lpstr>Microservices are hard</vt:lpstr>
      <vt:lpstr>Challenges of distributed systems</vt:lpstr>
      <vt:lpstr>PowerPoint Presentation</vt:lpstr>
      <vt:lpstr>PowerPoint Presentation</vt:lpstr>
      <vt:lpstr>And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435</cp:revision>
  <dcterms:modified xsi:type="dcterms:W3CDTF">2017-04-26T00:01:42Z</dcterms:modified>
</cp:coreProperties>
</file>